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97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90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81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20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8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55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81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30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79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7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A41AF-D5CE-43CA-B012-F5CEB58F46F8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89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3BGbB9Vkh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3384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 de potência e a qualidade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Melhorar o fator de potência significa tomar medidas necessárias para aumentar o FP em uma secção definida da instalação elétrica.</a:t>
            </a:r>
          </a:p>
          <a:p>
            <a:r>
              <a:rPr lang="pt-BR" dirty="0" smtClean="0"/>
              <a:t>Essa melhoria é uma solução que permite vantagens técnicas e econômicas para a instalação, garantindo assim, um melhor aproveitamento da energia drenada da rede de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192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Isso se deve a redução do valor RMS da corrente para um mesmo valor de potência ativa, reduzindo as perdas na fiação e, também, evitando a sobrecarga do sistema de potência da rede elétrica.</a:t>
            </a:r>
          </a:p>
          <a:p>
            <a:r>
              <a:rPr lang="pt-BR" dirty="0" smtClean="0"/>
              <a:t>Além disso reduzindo a potência reativa drenada da rede elétrica, estará  também reduzindo as componentes harmônicas.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1669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Fator de potência(FP=cos</a:t>
            </a:r>
            <a:r>
              <a:rPr lang="hy-AM" dirty="0" smtClean="0"/>
              <a:t>Փ</a:t>
            </a:r>
            <a:r>
              <a:rPr lang="pt-BR" dirty="0" smtClean="0"/>
              <a:t>) é a relação entre a potência ativa(P) e a potência aparente(S)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P=energia que está sendo convertida em trabalho no equipamento(W).</a:t>
            </a:r>
          </a:p>
          <a:p>
            <a:r>
              <a:rPr lang="pt-BR" dirty="0" smtClean="0"/>
              <a:t>Q=energia que está sendo utilizada para produzir os campos elétricos e magnéticos necessários para o funcionamento de alguns tipos de cargas( motores, transformadores, </a:t>
            </a:r>
            <a:r>
              <a:rPr lang="pt-BR" dirty="0" err="1" smtClean="0"/>
              <a:t>etc</a:t>
            </a:r>
            <a:r>
              <a:rPr lang="pt-BR" dirty="0" smtClean="0"/>
              <a:t>)(Var).</a:t>
            </a:r>
          </a:p>
          <a:p>
            <a:r>
              <a:rPr lang="pt-BR" dirty="0" smtClean="0"/>
              <a:t>S=pot. Aparente obtida pela soma vetorial (VA).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1628800"/>
            <a:ext cx="2919388" cy="94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264696"/>
          </a:xfrm>
        </p:spPr>
        <p:txBody>
          <a:bodyPr>
            <a:normAutofit/>
          </a:bodyPr>
          <a:lstStyle/>
          <a:p>
            <a:r>
              <a:rPr lang="pt-BR" dirty="0" smtClean="0"/>
              <a:t>Corrigindo o FP da instalação é possível reduzir o valor da corrente e, consequentemente a energia total absorvida no lado da carga desta instalação.</a:t>
            </a:r>
          </a:p>
          <a:p>
            <a:r>
              <a:rPr lang="pt-BR" dirty="0" smtClean="0"/>
              <a:t>No Brasil, a Agência Nacional de Energia Elétrica-ANEEL estabelece que o FP nas unidades consumidoras deve ser 0,92. Esse limite é determinado pelo artigo nº95 da Res. ANEEL nº 414 de 09/09/2010, e quem descumpre está sujeito a uma multa que leva em conta o FP medido e a energia consumida ao longo de um mês.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10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361459"/>
          </a:xfrm>
        </p:spPr>
        <p:txBody>
          <a:bodyPr/>
          <a:lstStyle/>
          <a:p>
            <a:r>
              <a:rPr lang="pt-BR" dirty="0" smtClean="0"/>
              <a:t>Há um custo de instalação com o investimento de bancos de capacitores para correção de FP.</a:t>
            </a:r>
          </a:p>
          <a:p>
            <a:r>
              <a:rPr lang="pt-BR" dirty="0" smtClean="0"/>
              <a:t>Na prática, as economias obtidas corrigindo o fator de potência, permite a recuperação do custo de instalação do banco de capacitores nos primeiros meses ou em poucos anos de utilização, isso vai depender da característica da planta de cada consumidor final.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896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É a frequência e severidade dos desvios na amplitude e forma de onda da tensão e da corrente.</a:t>
            </a:r>
          </a:p>
          <a:p>
            <a:r>
              <a:rPr lang="pt-BR" dirty="0" smtClean="0"/>
              <a:t>É qualquer problema na tensão, na tensão, na corrente ou desvio na frequência que resulte na falha ou prejudique a operação de equipamentos.</a:t>
            </a:r>
          </a:p>
          <a:p>
            <a:r>
              <a:rPr lang="pt-BR" dirty="0" smtClean="0"/>
              <a:t>Uma vez que a sensibilidade varia de um tipo de equipamento para outro, o que pode ser considerado qualidade de energia baixa para um equipamento pode ser aceitável para outro equipamento.</a:t>
            </a:r>
          </a:p>
          <a:p>
            <a:r>
              <a:rPr lang="pt-BR" dirty="0" smtClean="0"/>
              <a:t>Ainda assim, a confiabilidade do sistema de produção é afetada se os desvios em relação aos indicadores das regulamentações não são seguidos.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521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Efeito Eficiência Energética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Permitir que o sistema elétrico tenha um alto conteúdo harmônico caracteriza baixa qualidade da energia e provoca perdas adicionais na distribuição dessa energia.</a:t>
            </a:r>
          </a:p>
          <a:p>
            <a:r>
              <a:rPr lang="pt-BR" dirty="0" smtClean="0"/>
              <a:t>A circulação de harmônicos provoca perdas por efeito Joule nos condutores, transformadores e outros equipamentos.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191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A </a:t>
            </a:r>
            <a:r>
              <a:rPr lang="pt-BR" dirty="0" err="1" smtClean="0"/>
              <a:t>enfâse</a:t>
            </a:r>
            <a:r>
              <a:rPr lang="pt-BR" dirty="0" smtClean="0"/>
              <a:t> no aumento da eficiência energética conduziu ao uso intensivo da eletrônica de potência e isso aumentou a quantidade de harmônicos injetados na rede elétrica. Por exemplo, o uso das fontes chaveadas em substituição às antigas fontes lineares melhorou o rendimento dos equipamentos, mas introduziu a injeção de harmônicos no sistema elétrico.</a:t>
            </a:r>
          </a:p>
          <a:p>
            <a:r>
              <a:rPr lang="pt-BR" dirty="0" smtClean="0"/>
              <a:t>É possível melhorar as topologias adotadas nos equipamentos que utilizam eletrônica de potência e, reduzir sensivelmente a geração de harmônicos.</a:t>
            </a:r>
          </a:p>
          <a:p>
            <a:r>
              <a:rPr lang="pt-BR" dirty="0" err="1" smtClean="0"/>
              <a:t>Outrs</a:t>
            </a:r>
            <a:r>
              <a:rPr lang="pt-BR" dirty="0" smtClean="0"/>
              <a:t> solução é a utilização de filtros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022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6336704"/>
          </a:xfrm>
        </p:spPr>
        <p:txBody>
          <a:bodyPr>
            <a:normAutofit/>
          </a:bodyPr>
          <a:lstStyle/>
          <a:p>
            <a:r>
              <a:rPr lang="pt-BR" dirty="0" smtClean="0"/>
              <a:t>Atualmente, os equipamentos utilizam eletrônica embarcada(sistema embutido= é um sistema </a:t>
            </a:r>
            <a:r>
              <a:rPr lang="pt-BR" dirty="0" err="1" smtClean="0"/>
              <a:t>microprocessado</a:t>
            </a:r>
            <a:r>
              <a:rPr lang="pt-BR" dirty="0" smtClean="0"/>
              <a:t> no qual o computador é completamente encapsulado ou dedicado ao dispositivo ou sistema que ele controla. Em geral tais sistemas não podem ter sua funcionalidade alterada durante o uso)e, por isso, estão mais sensíveis às variações nos parâmetros da rede elétrica. Esses parâmetros podem ser os níveis de distorção da onda ou a variação da amplitude da mesma.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17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Um nível de tensão inadequado também caracteriza baixa qualidade da energia, além de poder provocar maiores perdas no sistema elétrico. </a:t>
            </a:r>
          </a:p>
          <a:p>
            <a:r>
              <a:rPr lang="pt-BR" dirty="0" smtClean="0"/>
              <a:t>As agências reguladoras de energia elétrica são as responsáveis por definir indicadores que determinam se o sistema elétrico está dentro do que é satisfatório em termos de qualidade de energia.</a:t>
            </a:r>
          </a:p>
          <a:p>
            <a:r>
              <a:rPr lang="pt-BR" dirty="0" smtClean="0"/>
              <a:t>O usuário também pode poluir o sistema elétrico com a injeção de harmônicos de corrente.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8727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Cargas não lineares, como conversores de frequência para acionamento de motores, UPS(unidade de alimentação ininterrupta, também conhecida como reserva de baterias, fornece energia de emergência e, dependendo da tipologia, também a estabilização da alimentação elétrica aos equipamentos a esta ligados, mediante o fornecimento de energia a partir de uma fonte distinta, quando a energia do setor não está disponível),computadores, </a:t>
            </a:r>
            <a:r>
              <a:rPr lang="pt-BR" dirty="0" err="1" smtClean="0"/>
              <a:t>etc</a:t>
            </a:r>
            <a:r>
              <a:rPr lang="pt-BR" dirty="0" smtClean="0"/>
              <a:t>, geram correntes distorcidas que podem promover a distorção da onda da tensão, espraiando o problema da qualidade para toda a instalação.</a:t>
            </a:r>
          </a:p>
          <a:p>
            <a:endParaRPr lang="pt-BR" dirty="0" smtClean="0"/>
          </a:p>
          <a:p>
            <a:r>
              <a:rPr lang="pt-BR" dirty="0" smtClean="0"/>
              <a:t>Baixa FP também caracteriza uma pobre qualidade da energia da instalação, pois a circulação de uma pot. Reativa causa perdas por efeito joule nos condutores e transformadores.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30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</a:t>
            </a:r>
            <a:r>
              <a:rPr lang="pt-BR" smtClean="0"/>
              <a:t>de Energia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Um analisador de energia é usado para medir o fluxo de potência(w) em um sistema elétrico. Isto se refere à taxa de transferência elétrica entre uma fonte de energia e um dissipador, daí a expressão alternativa de energia como energia segundo(J/s). A medição do fluxo de energia é um processo crítico, ainda que rudimentar.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537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Analisadores de Qualidade de Energia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354851" cy="468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68" y="1844824"/>
            <a:ext cx="3608030" cy="420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25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513160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25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ATIVIDADE 6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Atividade  6– Exercício</a:t>
            </a:r>
          </a:p>
          <a:p>
            <a:r>
              <a:rPr lang="pt-BR" dirty="0"/>
              <a:t> Assista  o vídeo </a:t>
            </a:r>
            <a:r>
              <a:rPr lang="pt-BR" u="sng" dirty="0">
                <a:hlinkClick r:id="rId2"/>
              </a:rPr>
              <a:t>https://www.youtube.com/watch?v=g3BGbB9VkhY</a:t>
            </a:r>
            <a:r>
              <a:rPr lang="pt-BR" dirty="0"/>
              <a:t> ,a apresentação em </a:t>
            </a:r>
            <a:r>
              <a:rPr lang="pt-BR" dirty="0" err="1"/>
              <a:t>power</a:t>
            </a:r>
            <a:r>
              <a:rPr lang="pt-BR" dirty="0"/>
              <a:t> point que está em Geral-Arquivos-Materiais de aula  e faça a atividade 6  em tarefas.</a:t>
            </a:r>
          </a:p>
          <a:p>
            <a:r>
              <a:rPr lang="pt-BR" dirty="0"/>
              <a:t>1)O que é fator de potência e sua importância na qualidade de energia?</a:t>
            </a:r>
          </a:p>
          <a:p>
            <a:r>
              <a:rPr lang="pt-BR" dirty="0"/>
              <a:t>2) O que é a qualidade de energia?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9335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963</Words>
  <Application>Microsoft Office PowerPoint</Application>
  <PresentationFormat>Apresentação na tela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EE- 6</vt:lpstr>
      <vt:lpstr>Fator de potência e a qualidade</vt:lpstr>
      <vt:lpstr>Apresentação do PowerPoint</vt:lpstr>
      <vt:lpstr>    </vt:lpstr>
      <vt:lpstr>    </vt:lpstr>
      <vt:lpstr>   </vt:lpstr>
      <vt:lpstr>Qualidade de energia</vt:lpstr>
      <vt:lpstr>Efeito Eficiência Energética</vt:lpstr>
      <vt:lpstr>    </vt:lpstr>
      <vt:lpstr> </vt:lpstr>
      <vt:lpstr>   </vt:lpstr>
      <vt:lpstr>    </vt:lpstr>
      <vt:lpstr>Qualidade de Energia</vt:lpstr>
      <vt:lpstr>Analisadores de Qualidade de Energia</vt:lpstr>
      <vt:lpstr>   </vt:lpstr>
      <vt:lpstr>ATIVIDADE 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EE- 6</dc:title>
  <dc:creator>AECIO</dc:creator>
  <cp:lastModifiedBy>AECIO</cp:lastModifiedBy>
  <cp:revision>15</cp:revision>
  <dcterms:created xsi:type="dcterms:W3CDTF">2020-06-14T19:00:04Z</dcterms:created>
  <dcterms:modified xsi:type="dcterms:W3CDTF">2020-07-01T02:54:47Z</dcterms:modified>
</cp:coreProperties>
</file>